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7b1a13277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7b1a13277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9b6dc214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d9b6dc2147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9b6dc214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d9b6dc2147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9b6dc214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d9b6dc2147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b1a1327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7b1a13277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9c7c8555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d9c7c8555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g7b1a132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7b1a13277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d9b6dc214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d9b6dc2147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7b1a132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7b1a13277a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d9b6dc21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(D+): Host → Device (TRANSMISIÓN DE DATOS)</a:t>
            </a:r>
            <a:endParaRPr/>
          </a:p>
          <a:p>
            <a:pPr indent="0" lvl="0" marL="0" rtl="0" algn="l">
              <a:spcBef>
                <a:spcPts val="0"/>
              </a:spcBef>
              <a:spcAft>
                <a:spcPts val="0"/>
              </a:spcAft>
              <a:buNone/>
            </a:pPr>
            <a:r>
              <a:rPr lang="es-ES"/>
              <a:t>(D-): Device → Host (RECEPCIÓN DE DATOS)</a:t>
            </a:r>
            <a:endParaRPr/>
          </a:p>
        </p:txBody>
      </p:sp>
      <p:sp>
        <p:nvSpPr>
          <p:cNvPr id="50" name="Google Shape;50;gd9b6dc214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7b1a1327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7b1a13277a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7b1a1327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7b1a13277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9b6dc21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d9b6dc214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7.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jpg"/><Relationship Id="rId4" Type="http://schemas.openxmlformats.org/officeDocument/2006/relationships/image" Target="../media/image7.gif"/></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Diapositiva de título">
  <p:cSld name="12_Diapositiva de título">
    <p:spTree>
      <p:nvGrpSpPr>
        <p:cNvPr id="6" name="Shape 6"/>
        <p:cNvGrpSpPr/>
        <p:nvPr/>
      </p:nvGrpSpPr>
      <p:grpSpPr>
        <a:xfrm>
          <a:off x="0" y="0"/>
          <a:ext cx="0" cy="0"/>
          <a:chOff x="0" y="0"/>
          <a:chExt cx="0" cy="0"/>
        </a:xfrm>
      </p:grpSpPr>
      <p:pic>
        <p:nvPicPr>
          <p:cNvPr descr="E:\Trabajo\Vicerrectorado de Planificación\Presentación Reestructuración de Departamentos\Rec\Fondo Azul.jpg" id="7" name="Google Shape;7;p2"/>
          <p:cNvPicPr preferRelativeResize="0"/>
          <p:nvPr/>
        </p:nvPicPr>
        <p:blipFill rotWithShape="1">
          <a:blip r:embed="rId2">
            <a:alphaModFix/>
          </a:blip>
          <a:srcRect b="0" l="0" r="0" t="0"/>
          <a:stretch/>
        </p:blipFill>
        <p:spPr>
          <a:xfrm>
            <a:off x="0" y="-1"/>
            <a:ext cx="9143999" cy="6869843"/>
          </a:xfrm>
          <a:prstGeom prst="rect">
            <a:avLst/>
          </a:prstGeom>
          <a:noFill/>
          <a:ln>
            <a:noFill/>
          </a:ln>
        </p:spPr>
      </p:pic>
      <p:pic>
        <p:nvPicPr>
          <p:cNvPr descr="E:\Recursos\Logos\Logo UCM 2012\Marca UCM logo Blanco.gif" id="8" name="Google Shape;8;p2"/>
          <p:cNvPicPr preferRelativeResize="0"/>
          <p:nvPr/>
        </p:nvPicPr>
        <p:blipFill rotWithShape="1">
          <a:blip r:embed="rId3">
            <a:alphaModFix/>
          </a:blip>
          <a:srcRect b="0" l="0" r="0" t="0"/>
          <a:stretch/>
        </p:blipFill>
        <p:spPr>
          <a:xfrm>
            <a:off x="3779912" y="332656"/>
            <a:ext cx="1584176" cy="14554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p:cSld name="2_Título y objetos">
    <p:spTree>
      <p:nvGrpSpPr>
        <p:cNvPr id="9" name="Shape 9"/>
        <p:cNvGrpSpPr/>
        <p:nvPr/>
      </p:nvGrpSpPr>
      <p:grpSpPr>
        <a:xfrm>
          <a:off x="0" y="0"/>
          <a:ext cx="0" cy="0"/>
          <a:chOff x="0" y="0"/>
          <a:chExt cx="0" cy="0"/>
        </a:xfrm>
      </p:grpSpPr>
      <p:pic>
        <p:nvPicPr>
          <p:cNvPr descr="E:\Trabajo\Vicerrectorado de Planificación\Presentación Reestructuración de Departamentos\Rec\Fondo Azul.jpg" id="10" name="Google Shape;10;p3"/>
          <p:cNvPicPr preferRelativeResize="0"/>
          <p:nvPr/>
        </p:nvPicPr>
        <p:blipFill rotWithShape="1">
          <a:blip r:embed="rId2">
            <a:alphaModFix/>
          </a:blip>
          <a:srcRect b="0" l="0" r="0" t="94985"/>
          <a:stretch/>
        </p:blipFill>
        <p:spPr>
          <a:xfrm>
            <a:off x="0" y="6525344"/>
            <a:ext cx="9143999" cy="344500"/>
          </a:xfrm>
          <a:prstGeom prst="rect">
            <a:avLst/>
          </a:prstGeom>
          <a:noFill/>
          <a:ln>
            <a:noFill/>
          </a:ln>
        </p:spPr>
      </p:pic>
      <p:pic>
        <p:nvPicPr>
          <p:cNvPr descr="E:\Trabajo\Vicerrectorado de Planificación\Presentación Reestructuración de Departamentos\Rec\Fondo Azul.jpg" id="11" name="Google Shape;11;p3"/>
          <p:cNvPicPr preferRelativeResize="0"/>
          <p:nvPr/>
        </p:nvPicPr>
        <p:blipFill rotWithShape="1">
          <a:blip r:embed="rId2">
            <a:alphaModFix/>
          </a:blip>
          <a:srcRect b="89917" l="0" r="0" t="0"/>
          <a:stretch/>
        </p:blipFill>
        <p:spPr>
          <a:xfrm>
            <a:off x="0" y="0"/>
            <a:ext cx="9143999" cy="692696"/>
          </a:xfrm>
          <a:prstGeom prst="rect">
            <a:avLst/>
          </a:prstGeom>
          <a:noFill/>
          <a:ln>
            <a:noFill/>
          </a:ln>
        </p:spPr>
      </p:pic>
      <p:pic>
        <p:nvPicPr>
          <p:cNvPr descr="E:\Recursos\Logos\Logo UCM 2012\Marca UCM Alternativa logo blanco.gif" id="12" name="Google Shape;12;p3"/>
          <p:cNvPicPr preferRelativeResize="0"/>
          <p:nvPr/>
        </p:nvPicPr>
        <p:blipFill rotWithShape="1">
          <a:blip r:embed="rId3">
            <a:alphaModFix/>
          </a:blip>
          <a:srcRect b="0" l="0" r="0" t="0"/>
          <a:stretch/>
        </p:blipFill>
        <p:spPr>
          <a:xfrm>
            <a:off x="285428" y="150540"/>
            <a:ext cx="1800200" cy="46346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13" name="Shape 13"/>
        <p:cNvGrpSpPr/>
        <p:nvPr/>
      </p:nvGrpSpPr>
      <p:grpSpPr>
        <a:xfrm>
          <a:off x="0" y="0"/>
          <a:ext cx="0" cy="0"/>
          <a:chOff x="0" y="0"/>
          <a:chExt cx="0" cy="0"/>
        </a:xfrm>
      </p:grpSpPr>
      <p:pic>
        <p:nvPicPr>
          <p:cNvPr descr="E:\Trabajo\Vicerrectorado de Planificación\Presentación Reestructuración de Departamentos\Rec\Fondo muy claro.jpg" id="14" name="Google Shape;14;p4"/>
          <p:cNvPicPr preferRelativeResize="0"/>
          <p:nvPr/>
        </p:nvPicPr>
        <p:blipFill rotWithShape="1">
          <a:blip r:embed="rId2">
            <a:alphaModFix/>
          </a:blip>
          <a:srcRect b="0" l="0" r="0" t="0"/>
          <a:stretch/>
        </p:blipFill>
        <p:spPr>
          <a:xfrm>
            <a:off x="0" y="-1"/>
            <a:ext cx="9143999" cy="6869844"/>
          </a:xfrm>
          <a:prstGeom prst="rect">
            <a:avLst/>
          </a:prstGeom>
          <a:noFill/>
          <a:ln>
            <a:noFill/>
          </a:ln>
        </p:spPr>
      </p:pic>
      <p:pic>
        <p:nvPicPr>
          <p:cNvPr descr="E:\Trabajo\Vicerrectorado de Planificación\Presentación Reestructuración de Departamentos\Rec\Fondo Azul.jpg" id="15" name="Google Shape;15;p4"/>
          <p:cNvPicPr preferRelativeResize="0"/>
          <p:nvPr/>
        </p:nvPicPr>
        <p:blipFill rotWithShape="1">
          <a:blip r:embed="rId3">
            <a:alphaModFix/>
          </a:blip>
          <a:srcRect b="0" l="0" r="0" t="94985"/>
          <a:stretch/>
        </p:blipFill>
        <p:spPr>
          <a:xfrm>
            <a:off x="0" y="6525344"/>
            <a:ext cx="9143999" cy="344500"/>
          </a:xfrm>
          <a:prstGeom prst="rect">
            <a:avLst/>
          </a:prstGeom>
          <a:noFill/>
          <a:ln>
            <a:noFill/>
          </a:ln>
        </p:spPr>
      </p:pic>
      <p:pic>
        <p:nvPicPr>
          <p:cNvPr descr="E:\Trabajo\Vicerrectorado de Planificación\Presentación Reestructuración de Departamentos\Rec\Fondo Azul.jpg" id="16" name="Google Shape;16;p4"/>
          <p:cNvPicPr preferRelativeResize="0"/>
          <p:nvPr/>
        </p:nvPicPr>
        <p:blipFill rotWithShape="1">
          <a:blip r:embed="rId3">
            <a:alphaModFix/>
          </a:blip>
          <a:srcRect b="89917" l="0" r="0" t="0"/>
          <a:stretch/>
        </p:blipFill>
        <p:spPr>
          <a:xfrm>
            <a:off x="0" y="0"/>
            <a:ext cx="9143999" cy="692696"/>
          </a:xfrm>
          <a:prstGeom prst="rect">
            <a:avLst/>
          </a:prstGeom>
          <a:noFill/>
          <a:ln>
            <a:noFill/>
          </a:ln>
        </p:spPr>
      </p:pic>
      <p:pic>
        <p:nvPicPr>
          <p:cNvPr descr="E:\Recursos\Logos\Logo UCM 2012\Marca UCM Alternativa logo blanco.gif" id="17" name="Google Shape;17;p4"/>
          <p:cNvPicPr preferRelativeResize="0"/>
          <p:nvPr/>
        </p:nvPicPr>
        <p:blipFill rotWithShape="1">
          <a:blip r:embed="rId4">
            <a:alphaModFix/>
          </a:blip>
          <a:srcRect b="0" l="0" r="0" t="0"/>
          <a:stretch/>
        </p:blipFill>
        <p:spPr>
          <a:xfrm>
            <a:off x="285428" y="150540"/>
            <a:ext cx="1800200" cy="46346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hyperlink" Target="https://www.arduino.cc/reference/en/language/functions/communication/serial/" TargetMode="External"/><Relationship Id="rId10" Type="http://schemas.openxmlformats.org/officeDocument/2006/relationships/hyperlink" Target="https://store.arduino.cc/arduino-mega-2560-rev3" TargetMode="External"/><Relationship Id="rId13" Type="http://schemas.openxmlformats.org/officeDocument/2006/relationships/hyperlink" Target="https://playground.arduino.cc/Code/Keypad/" TargetMode="External"/><Relationship Id="rId12" Type="http://schemas.openxmlformats.org/officeDocument/2006/relationships/hyperlink" Target="https://pythonhosted.org/pyserial/"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reate.arduino.cc/projecthub/liquidje/mastermind-codebreaker-game-on-uno-r3-93f6cc" TargetMode="External"/><Relationship Id="rId4" Type="http://schemas.openxmlformats.org/officeDocument/2006/relationships/hyperlink" Target="https://devpost.com/software/mastermind-uc2b6e" TargetMode="External"/><Relationship Id="rId9" Type="http://schemas.openxmlformats.org/officeDocument/2006/relationships/hyperlink" Target="https://www.elegoo.com/pages/about" TargetMode="External"/><Relationship Id="rId14" Type="http://schemas.openxmlformats.org/officeDocument/2006/relationships/hyperlink" Target="https://www.kubii.es/215-raspberry-pi" TargetMode="External"/><Relationship Id="rId5" Type="http://schemas.openxmlformats.org/officeDocument/2006/relationships/hyperlink" Target="https://www.raspberrypi.org/documentation/faqs/#introduction" TargetMode="External"/><Relationship Id="rId6" Type="http://schemas.openxmlformats.org/officeDocument/2006/relationships/hyperlink" Target="https://www.raspberrypi.org/about/" TargetMode="External"/><Relationship Id="rId7" Type="http://schemas.openxmlformats.org/officeDocument/2006/relationships/hyperlink" Target="https://www.raspberrypi.org/products/raspberry-pi-4-model-b/specifications" TargetMode="External"/><Relationship Id="rId8" Type="http://schemas.openxmlformats.org/officeDocument/2006/relationships/hyperlink" Target="https://datasheets.raspberrypi.org/rpi4/raspberry-pi-4-product-brief.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5"/>
          <p:cNvSpPr txBox="1"/>
          <p:nvPr/>
        </p:nvSpPr>
        <p:spPr>
          <a:xfrm>
            <a:off x="0" y="2968225"/>
            <a:ext cx="9144000" cy="1288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100"/>
              <a:buFont typeface="Arial"/>
              <a:buNone/>
            </a:pPr>
            <a:r>
              <a:rPr lang="es-ES" sz="1100">
                <a:solidFill>
                  <a:schemeClr val="dk1"/>
                </a:solidFill>
              </a:rPr>
              <a:t>	 	 	 	</a:t>
            </a:r>
            <a:endParaRPr sz="1100">
              <a:solidFill>
                <a:schemeClr val="dk1"/>
              </a:solidFill>
            </a:endParaRPr>
          </a:p>
          <a:p>
            <a:pPr indent="0" lvl="0" marL="0" rtl="0" algn="ctr">
              <a:lnSpc>
                <a:spcPct val="115000"/>
              </a:lnSpc>
              <a:spcBef>
                <a:spcPts val="1200"/>
              </a:spcBef>
              <a:spcAft>
                <a:spcPts val="0"/>
              </a:spcAft>
              <a:buClr>
                <a:schemeClr val="dk1"/>
              </a:buClr>
              <a:buSzPts val="1100"/>
              <a:buFont typeface="Arial"/>
              <a:buNone/>
            </a:pPr>
            <a:r>
              <a:rPr b="1" lang="es-ES" sz="1600">
                <a:solidFill>
                  <a:schemeClr val="dk1"/>
                </a:solidFill>
              </a:rPr>
              <a:t>UNA IMPLEMENTACIÓN HARDWARE-SOFTWARE DEL JUEGO DE MESA MASTERMIND</a:t>
            </a:r>
            <a:endParaRPr b="1" sz="1600">
              <a:solidFill>
                <a:schemeClr val="dk1"/>
              </a:solidFill>
            </a:endParaRPr>
          </a:p>
          <a:p>
            <a:pPr indent="0" lvl="0" marL="0" marR="0" rtl="0" algn="ctr">
              <a:spcBef>
                <a:spcPts val="700"/>
              </a:spcBef>
              <a:spcAft>
                <a:spcPts val="0"/>
              </a:spcAft>
              <a:buNone/>
            </a:pPr>
            <a:r>
              <a:t/>
            </a:r>
            <a:endParaRPr b="1" sz="1500">
              <a:solidFill>
                <a:schemeClr val="dk1"/>
              </a:solidFill>
              <a:latin typeface="Calibri"/>
              <a:ea typeface="Calibri"/>
              <a:cs typeface="Calibri"/>
              <a:sym typeface="Calibri"/>
            </a:endParaRPr>
          </a:p>
          <a:p>
            <a:pPr indent="0" lvl="0" marL="0" marR="0" rtl="0" algn="ctr">
              <a:spcBef>
                <a:spcPts val="0"/>
              </a:spcBef>
              <a:spcAft>
                <a:spcPts val="0"/>
              </a:spcAft>
              <a:buNone/>
            </a:pPr>
            <a:r>
              <a:rPr lang="es-ES" sz="1700">
                <a:solidFill>
                  <a:schemeClr val="dk1"/>
                </a:solidFill>
                <a:latin typeface="Calibri"/>
                <a:ea typeface="Calibri"/>
                <a:cs typeface="Calibri"/>
                <a:sym typeface="Calibri"/>
              </a:rPr>
              <a:t>Sistemas Empotrados Distribuidos; Máster en Ingeniería Informática; 2020 - 2021</a:t>
            </a:r>
            <a:endParaRPr i="0" sz="1700" u="none" cap="none" strike="noStrike">
              <a:solidFill>
                <a:schemeClr val="dk1"/>
              </a:solidFill>
              <a:latin typeface="Calibri"/>
              <a:ea typeface="Calibri"/>
              <a:cs typeface="Calibri"/>
              <a:sym typeface="Calibri"/>
            </a:endParaRPr>
          </a:p>
        </p:txBody>
      </p:sp>
      <p:sp>
        <p:nvSpPr>
          <p:cNvPr id="23" name="Google Shape;23;p5"/>
          <p:cNvSpPr txBox="1"/>
          <p:nvPr/>
        </p:nvSpPr>
        <p:spPr>
          <a:xfrm>
            <a:off x="3755817" y="6237312"/>
            <a:ext cx="5083892"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dk1"/>
                </a:solidFill>
                <a:latin typeface="Calibri"/>
                <a:ea typeface="Calibri"/>
                <a:cs typeface="Calibri"/>
                <a:sym typeface="Calibri"/>
              </a:rPr>
              <a:t>Manuel Guerrero Moñús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4"/>
          <p:cNvPicPr preferRelativeResize="0"/>
          <p:nvPr/>
        </p:nvPicPr>
        <p:blipFill>
          <a:blip r:embed="rId3">
            <a:alphaModFix/>
          </a:blip>
          <a:stretch>
            <a:fillRect/>
          </a:stretch>
        </p:blipFill>
        <p:spPr>
          <a:xfrm>
            <a:off x="649475" y="1118650"/>
            <a:ext cx="2609225" cy="5389549"/>
          </a:xfrm>
          <a:prstGeom prst="rect">
            <a:avLst/>
          </a:prstGeom>
          <a:noFill/>
          <a:ln>
            <a:noFill/>
          </a:ln>
        </p:spPr>
      </p:pic>
      <p:sp>
        <p:nvSpPr>
          <p:cNvPr id="82" name="Google Shape;82;p14"/>
          <p:cNvSpPr txBox="1"/>
          <p:nvPr/>
        </p:nvSpPr>
        <p:spPr>
          <a:xfrm>
            <a:off x="359000" y="724925"/>
            <a:ext cx="83676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1800" u="sng"/>
              <a:t>Comportamiento del juego</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nvSpPr>
        <p:spPr>
          <a:xfrm>
            <a:off x="359000" y="724925"/>
            <a:ext cx="83676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2400" u="sng"/>
              <a:t>Sistema de entretenimiento Mastermind</a:t>
            </a:r>
            <a:endParaRPr sz="1800"/>
          </a:p>
        </p:txBody>
      </p:sp>
      <p:pic>
        <p:nvPicPr>
          <p:cNvPr id="88" name="Google Shape;88;p15"/>
          <p:cNvPicPr preferRelativeResize="0"/>
          <p:nvPr/>
        </p:nvPicPr>
        <p:blipFill>
          <a:blip r:embed="rId3">
            <a:alphaModFix/>
          </a:blip>
          <a:stretch>
            <a:fillRect/>
          </a:stretch>
        </p:blipFill>
        <p:spPr>
          <a:xfrm>
            <a:off x="486413" y="1279025"/>
            <a:ext cx="8171176" cy="518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nvSpPr>
        <p:spPr>
          <a:xfrm>
            <a:off x="359000" y="724925"/>
            <a:ext cx="8367600" cy="5772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2400" u="sng"/>
              <a:t>Conclusiones</a:t>
            </a:r>
            <a:endParaRPr/>
          </a:p>
          <a:p>
            <a:pPr indent="-317500" lvl="0" marL="457200" rtl="0" algn="l">
              <a:spcBef>
                <a:spcPts val="1200"/>
              </a:spcBef>
              <a:spcAft>
                <a:spcPts val="0"/>
              </a:spcAft>
              <a:buClr>
                <a:schemeClr val="dk1"/>
              </a:buClr>
              <a:buSzPts val="1400"/>
              <a:buChar char="●"/>
            </a:pPr>
            <a:r>
              <a:rPr lang="es-ES">
                <a:solidFill>
                  <a:schemeClr val="dk1"/>
                </a:solidFill>
              </a:rPr>
              <a:t>Se ha elaborado un sistema de entretenimiento:</a:t>
            </a:r>
            <a:br>
              <a:rPr lang="es-ES">
                <a:solidFill>
                  <a:schemeClr val="dk1"/>
                </a:solidFill>
              </a:rPr>
            </a:br>
            <a:endParaRPr>
              <a:solidFill>
                <a:schemeClr val="dk1"/>
              </a:solidFill>
            </a:endParaRPr>
          </a:p>
          <a:p>
            <a:pPr indent="-317500" lvl="1" marL="914400" rtl="0" algn="l">
              <a:spcBef>
                <a:spcPts val="0"/>
              </a:spcBef>
              <a:spcAft>
                <a:spcPts val="0"/>
              </a:spcAft>
              <a:buClr>
                <a:schemeClr val="dk1"/>
              </a:buClr>
              <a:buSzPts val="1400"/>
              <a:buChar char="○"/>
            </a:pPr>
            <a:r>
              <a:rPr lang="es-ES">
                <a:solidFill>
                  <a:schemeClr val="dk1"/>
                </a:solidFill>
              </a:rPr>
              <a:t>Robusto, bien estructurado, amigable e intuitivo para los usuarios.</a:t>
            </a:r>
            <a:br>
              <a:rPr lang="es-ES">
                <a:solidFill>
                  <a:schemeClr val="dk1"/>
                </a:solidFill>
              </a:rPr>
            </a:br>
            <a:endParaRPr>
              <a:solidFill>
                <a:schemeClr val="dk1"/>
              </a:solidFill>
            </a:endParaRPr>
          </a:p>
          <a:p>
            <a:pPr indent="-317500" lvl="1" marL="914400" rtl="0" algn="l">
              <a:spcBef>
                <a:spcPts val="0"/>
              </a:spcBef>
              <a:spcAft>
                <a:spcPts val="0"/>
              </a:spcAft>
              <a:buClr>
                <a:schemeClr val="dk1"/>
              </a:buClr>
              <a:buSzPts val="1400"/>
              <a:buChar char="○"/>
            </a:pPr>
            <a:r>
              <a:rPr lang="es-ES">
                <a:solidFill>
                  <a:schemeClr val="dk1"/>
                </a:solidFill>
              </a:rPr>
              <a:t>Formado por dos SED:</a:t>
            </a:r>
            <a:br>
              <a:rPr lang="es-ES">
                <a:solidFill>
                  <a:schemeClr val="dk1"/>
                </a:solidFill>
              </a:rPr>
            </a:br>
            <a:endParaRPr>
              <a:solidFill>
                <a:schemeClr val="dk1"/>
              </a:solidFill>
            </a:endParaRPr>
          </a:p>
          <a:p>
            <a:pPr indent="-317500" lvl="2" marL="1371600" rtl="0" algn="l">
              <a:spcBef>
                <a:spcPts val="0"/>
              </a:spcBef>
              <a:spcAft>
                <a:spcPts val="0"/>
              </a:spcAft>
              <a:buClr>
                <a:schemeClr val="dk1"/>
              </a:buClr>
              <a:buSzPts val="1400"/>
              <a:buChar char="■"/>
            </a:pPr>
            <a:r>
              <a:rPr lang="es-ES">
                <a:solidFill>
                  <a:schemeClr val="dk1"/>
                </a:solidFill>
              </a:rPr>
              <a:t>Que permiten simular electrónicamente el juego Mastermind.</a:t>
            </a:r>
            <a:br>
              <a:rPr lang="es-ES">
                <a:solidFill>
                  <a:schemeClr val="dk1"/>
                </a:solidFill>
              </a:rPr>
            </a:br>
            <a:endParaRPr>
              <a:solidFill>
                <a:schemeClr val="dk1"/>
              </a:solidFill>
            </a:endParaRPr>
          </a:p>
          <a:p>
            <a:pPr indent="-317500" lvl="2" marL="1371600" rtl="0" algn="l">
              <a:spcBef>
                <a:spcPts val="0"/>
              </a:spcBef>
              <a:spcAft>
                <a:spcPts val="0"/>
              </a:spcAft>
              <a:buClr>
                <a:schemeClr val="dk1"/>
              </a:buClr>
              <a:buSzPts val="1400"/>
              <a:buChar char="■"/>
            </a:pPr>
            <a:r>
              <a:rPr lang="es-ES">
                <a:solidFill>
                  <a:schemeClr val="dk1"/>
                </a:solidFill>
              </a:rPr>
              <a:t>Cuya comunicación es bidireccional.</a:t>
            </a:r>
            <a:br>
              <a:rPr lang="es-ES">
                <a:solidFill>
                  <a:schemeClr val="dk1"/>
                </a:solidFill>
              </a:rPr>
            </a:br>
            <a:endParaRPr>
              <a:solidFill>
                <a:schemeClr val="dk1"/>
              </a:solidFill>
            </a:endParaRPr>
          </a:p>
          <a:p>
            <a:pPr indent="-317500" lvl="2" marL="1371600" rtl="0" algn="l">
              <a:spcBef>
                <a:spcPts val="0"/>
              </a:spcBef>
              <a:spcAft>
                <a:spcPts val="0"/>
              </a:spcAft>
              <a:buClr>
                <a:schemeClr val="dk1"/>
              </a:buClr>
              <a:buSzPts val="1400"/>
              <a:buChar char="■"/>
            </a:pPr>
            <a:r>
              <a:rPr lang="es-ES">
                <a:solidFill>
                  <a:schemeClr val="dk1"/>
                </a:solidFill>
              </a:rPr>
              <a:t>Se hace uso de interrupciones.</a:t>
            </a:r>
            <a:br>
              <a:rPr lang="es-ES">
                <a:solidFill>
                  <a:schemeClr val="dk1"/>
                </a:solidFill>
              </a:rPr>
            </a:br>
            <a:endParaRPr>
              <a:solidFill>
                <a:schemeClr val="dk1"/>
              </a:solidFill>
            </a:endParaRPr>
          </a:p>
          <a:p>
            <a:pPr indent="-317500" lvl="1" marL="914400" rtl="0" algn="l">
              <a:spcBef>
                <a:spcPts val="0"/>
              </a:spcBef>
              <a:spcAft>
                <a:spcPts val="0"/>
              </a:spcAft>
              <a:buClr>
                <a:schemeClr val="dk1"/>
              </a:buClr>
              <a:buSzPts val="1400"/>
              <a:buChar char="○"/>
            </a:pPr>
            <a:r>
              <a:rPr lang="es-ES">
                <a:solidFill>
                  <a:schemeClr val="dk1"/>
                </a:solidFill>
              </a:rPr>
              <a:t>Que dispone de una aplicación para jugar y … </a:t>
            </a:r>
            <a:br>
              <a:rPr lang="es-ES">
                <a:solidFill>
                  <a:schemeClr val="dk1"/>
                </a:solidFill>
              </a:rPr>
            </a:br>
            <a:endParaRPr>
              <a:solidFill>
                <a:schemeClr val="dk1"/>
              </a:solidFill>
            </a:endParaRPr>
          </a:p>
          <a:p>
            <a:pPr indent="-317500" lvl="2" marL="1371600" rtl="0" algn="l">
              <a:spcBef>
                <a:spcPts val="0"/>
              </a:spcBef>
              <a:spcAft>
                <a:spcPts val="0"/>
              </a:spcAft>
              <a:buClr>
                <a:schemeClr val="dk1"/>
              </a:buClr>
              <a:buSzPts val="1400"/>
              <a:buChar char="■"/>
            </a:pPr>
            <a:r>
              <a:rPr lang="es-ES">
                <a:solidFill>
                  <a:schemeClr val="dk1"/>
                </a:solidFill>
              </a:rPr>
              <a:t>Proporciona una breve ayuda al usuario.</a:t>
            </a:r>
            <a:br>
              <a:rPr lang="es-ES">
                <a:solidFill>
                  <a:schemeClr val="dk1"/>
                </a:solidFill>
              </a:rPr>
            </a:br>
            <a:endParaRPr>
              <a:solidFill>
                <a:schemeClr val="dk1"/>
              </a:solidFill>
            </a:endParaRPr>
          </a:p>
          <a:p>
            <a:pPr indent="-317500" lvl="2" marL="1371600" rtl="0" algn="l">
              <a:spcBef>
                <a:spcPts val="0"/>
              </a:spcBef>
              <a:spcAft>
                <a:spcPts val="0"/>
              </a:spcAft>
              <a:buClr>
                <a:schemeClr val="dk1"/>
              </a:buClr>
              <a:buSzPts val="1400"/>
              <a:buChar char="■"/>
            </a:pPr>
            <a:r>
              <a:rPr lang="es-ES">
                <a:solidFill>
                  <a:schemeClr val="dk1"/>
                </a:solidFill>
              </a:rPr>
              <a:t>Permite a los usuarios configurar ciertos aspectos del juego.</a:t>
            </a:r>
            <a:br>
              <a:rPr lang="es-ES">
                <a:solidFill>
                  <a:schemeClr val="dk1"/>
                </a:solidFill>
              </a:rPr>
            </a:br>
            <a:endParaRPr>
              <a:solidFill>
                <a:schemeClr val="dk1"/>
              </a:solidFill>
            </a:endParaRPr>
          </a:p>
          <a:p>
            <a:pPr indent="-317500" lvl="2" marL="1371600" rtl="0" algn="l">
              <a:spcBef>
                <a:spcPts val="0"/>
              </a:spcBef>
              <a:spcAft>
                <a:spcPts val="0"/>
              </a:spcAft>
              <a:buClr>
                <a:schemeClr val="dk1"/>
              </a:buClr>
              <a:buSzPts val="1400"/>
              <a:buChar char="■"/>
            </a:pPr>
            <a:r>
              <a:rPr lang="es-ES">
                <a:solidFill>
                  <a:schemeClr val="dk1"/>
                </a:solidFill>
              </a:rPr>
              <a:t>Es capaz de persistir una partida aún cuando la comunicación se pierde.</a:t>
            </a:r>
            <a:br>
              <a:rPr lang="es-ES">
                <a:solidFill>
                  <a:schemeClr val="dk1"/>
                </a:solidFill>
              </a:rPr>
            </a:br>
            <a:endParaRPr>
              <a:solidFill>
                <a:schemeClr val="dk1"/>
              </a:solidFill>
            </a:endParaRPr>
          </a:p>
          <a:p>
            <a:pPr indent="-317500" lvl="3" marL="1828800" rtl="0" algn="l">
              <a:spcBef>
                <a:spcPts val="0"/>
              </a:spcBef>
              <a:spcAft>
                <a:spcPts val="0"/>
              </a:spcAft>
              <a:buClr>
                <a:schemeClr val="dk1"/>
              </a:buClr>
              <a:buSzPts val="1400"/>
              <a:buChar char="●"/>
            </a:pPr>
            <a:r>
              <a:rPr lang="es-ES">
                <a:solidFill>
                  <a:schemeClr val="dk1"/>
                </a:solidFill>
              </a:rPr>
              <a:t>Persistiendo en disco y no en EEPROM. </a:t>
            </a:r>
            <a:br>
              <a:rPr lang="es-ES">
                <a:solidFill>
                  <a:schemeClr val="dk1"/>
                </a:solidFill>
              </a:rPr>
            </a:br>
            <a:endParaRPr>
              <a:solidFill>
                <a:schemeClr val="dk1"/>
              </a:solidFill>
            </a:endParaRPr>
          </a:p>
          <a:p>
            <a:pPr indent="0" lvl="0" marL="0" rtl="0" algn="just">
              <a:spcBef>
                <a:spcPts val="1200"/>
              </a:spcBef>
              <a:spcAft>
                <a:spcPts val="0"/>
              </a:spcAft>
              <a:buNone/>
            </a:pPr>
            <a:r>
              <a:rPr lang="es-ES" sz="1100">
                <a:solidFill>
                  <a:schemeClr val="dk1"/>
                </a:solidFill>
              </a:rPr>
              <a:t>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nvSpPr>
        <p:spPr>
          <a:xfrm>
            <a:off x="359000" y="724925"/>
            <a:ext cx="83676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2400" u="sng"/>
              <a:t>Trabajo futuro</a:t>
            </a:r>
            <a:endParaRPr sz="1800"/>
          </a:p>
        </p:txBody>
      </p:sp>
      <p:sp>
        <p:nvSpPr>
          <p:cNvPr id="99" name="Google Shape;99;p17"/>
          <p:cNvSpPr txBox="1"/>
          <p:nvPr/>
        </p:nvSpPr>
        <p:spPr>
          <a:xfrm>
            <a:off x="662775" y="1224325"/>
            <a:ext cx="8321700" cy="5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dk1"/>
                </a:solidFill>
              </a:rPr>
              <a:t>Quedan pendientes de realizar las siguientes tareas: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ES">
                <a:solidFill>
                  <a:schemeClr val="dk1"/>
                </a:solidFill>
              </a:rPr>
              <a:t>N</a:t>
            </a:r>
            <a:r>
              <a:rPr lang="es-ES">
                <a:solidFill>
                  <a:schemeClr val="dk1"/>
                </a:solidFill>
              </a:rPr>
              <a:t>uevas simulaciones para futuros montajes en la parte de Elegoo y la protoboard.</a:t>
            </a:r>
            <a:br>
              <a:rPr lang="es-E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ES">
                <a:solidFill>
                  <a:schemeClr val="dk1"/>
                </a:solidFill>
              </a:rPr>
              <a:t>Elaboración automática del diagrama de cableado a través del software de simulación.</a:t>
            </a:r>
            <a:br>
              <a:rPr lang="es-ES">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ES">
                <a:solidFill>
                  <a:schemeClr val="dk1"/>
                </a:solidFill>
              </a:rPr>
              <a:t>Concebir una forma justa de evaluar las partidas y para crear un ranking de jugadores.</a:t>
            </a:r>
            <a:br>
              <a:rPr lang="es-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ES">
                <a:solidFill>
                  <a:schemeClr val="dk1"/>
                </a:solidFill>
              </a:rPr>
              <a:t>Emplear un estándar de modelado para representar la información: E-R / UML.</a:t>
            </a:r>
            <a:br>
              <a:rPr lang="es-ES">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s-ES">
                <a:solidFill>
                  <a:schemeClr val="dk1"/>
                </a:solidFill>
              </a:rPr>
              <a:t>Decidir la tecnología para el almacenamiento de la información en base a la complejidad del esquema de información:</a:t>
            </a:r>
            <a:br>
              <a:rPr lang="es-ES">
                <a:solidFill>
                  <a:schemeClr val="dk1"/>
                </a:solidFill>
              </a:rPr>
            </a:b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s-ES">
                <a:solidFill>
                  <a:schemeClr val="dk1"/>
                </a:solidFill>
              </a:rPr>
              <a:t>Ficheros: XML o JSON → Si el esquema es demasiado simple.</a:t>
            </a:r>
            <a:br>
              <a:rPr lang="es-ES">
                <a:solidFill>
                  <a:schemeClr val="dk1"/>
                </a:solidFill>
              </a:rPr>
            </a:b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s-ES">
                <a:solidFill>
                  <a:schemeClr val="dk1"/>
                </a:solidFill>
              </a:rPr>
              <a:t>BBDD Relacional → SQLite → Si el esquema de datos es rígido.</a:t>
            </a:r>
            <a:br>
              <a:rPr lang="es-ES">
                <a:solidFill>
                  <a:schemeClr val="dk1"/>
                </a:solidFill>
              </a:rPr>
            </a:b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s-ES">
                <a:solidFill>
                  <a:schemeClr val="dk1"/>
                </a:solidFill>
              </a:rPr>
              <a:t>BBDD NoSQL → MongoDB → Si el esquema de datos requiere flexibilidad.</a:t>
            </a:r>
            <a:br>
              <a:rPr lang="es-ES">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ES">
                <a:solidFill>
                  <a:schemeClr val="dk1"/>
                </a:solidFill>
              </a:rPr>
              <a:t>Añadir el tratamiento por interrupciones </a:t>
            </a:r>
            <a:r>
              <a:rPr lang="es-ES">
                <a:solidFill>
                  <a:schemeClr val="dk1"/>
                </a:solidFill>
              </a:rPr>
              <a:t>para la gestión del teclado matricial y así hacer </a:t>
            </a:r>
            <a:r>
              <a:rPr lang="es-ES">
                <a:solidFill>
                  <a:schemeClr val="dk1"/>
                </a:solidFill>
              </a:rPr>
              <a:t>un uso más eficiente del tiempo del procesador.</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nvSpPr>
        <p:spPr>
          <a:xfrm>
            <a:off x="359000" y="724925"/>
            <a:ext cx="83676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2400" u="sng"/>
              <a:t>Referencias</a:t>
            </a:r>
            <a:endParaRPr sz="1800"/>
          </a:p>
        </p:txBody>
      </p:sp>
      <p:sp>
        <p:nvSpPr>
          <p:cNvPr id="105" name="Google Shape;105;p18"/>
          <p:cNvSpPr txBox="1"/>
          <p:nvPr/>
        </p:nvSpPr>
        <p:spPr>
          <a:xfrm>
            <a:off x="381000" y="1202825"/>
            <a:ext cx="5937600" cy="52620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Clr>
                <a:schemeClr val="dk1"/>
              </a:buClr>
              <a:buSzPts val="900"/>
              <a:buChar char="●"/>
            </a:pPr>
            <a:r>
              <a:rPr lang="es-ES" sz="900">
                <a:solidFill>
                  <a:schemeClr val="dk1"/>
                </a:solidFill>
              </a:rPr>
              <a:t>[0] Estado del arte:</a:t>
            </a:r>
            <a:br>
              <a:rPr lang="es-ES" sz="900">
                <a:solidFill>
                  <a:schemeClr val="dk1"/>
                </a:solidFill>
              </a:rPr>
            </a:br>
            <a:r>
              <a:rPr lang="es-ES" sz="900" u="sng">
                <a:solidFill>
                  <a:schemeClr val="hlink"/>
                </a:solidFill>
                <a:hlinkClick r:id="rId3"/>
              </a:rPr>
              <a:t>https://create.arduino.cc/projecthub/liquidje/mastermind-codebreaker-game-on-uno-r3-93f6cc</a:t>
            </a:r>
            <a:br>
              <a:rPr lang="es-ES" sz="900" u="sng">
                <a:solidFill>
                  <a:srgbClr val="000080"/>
                </a:solidFill>
              </a:rPr>
            </a:br>
            <a:r>
              <a:rPr lang="es-ES" sz="900" u="sng">
                <a:solidFill>
                  <a:schemeClr val="hlink"/>
                </a:solidFill>
                <a:hlinkClick r:id="rId4"/>
              </a:rPr>
              <a:t>https://devpost.com/software/mastermind-uc2b6e</a:t>
            </a:r>
            <a:br>
              <a:rPr lang="es-ES" sz="900">
                <a:solidFill>
                  <a:schemeClr val="dk1"/>
                </a:solidFill>
              </a:rPr>
            </a:b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s-ES" sz="900">
                <a:solidFill>
                  <a:schemeClr val="dk1"/>
                </a:solidFill>
              </a:rPr>
              <a:t>[1] ¿Qué es Raspberry Pi?:</a:t>
            </a:r>
            <a:br>
              <a:rPr lang="es-ES" sz="900">
                <a:solidFill>
                  <a:schemeClr val="dk1"/>
                </a:solidFill>
              </a:rPr>
            </a:br>
            <a:r>
              <a:rPr lang="es-ES" sz="900" u="sng">
                <a:solidFill>
                  <a:schemeClr val="hlink"/>
                </a:solidFill>
                <a:hlinkClick r:id="rId5"/>
              </a:rPr>
              <a:t>https://www.raspberrypi.org/documentation/faqs/#introduction</a:t>
            </a:r>
            <a:br>
              <a:rPr lang="es-ES" sz="900" u="sng">
                <a:solidFill>
                  <a:srgbClr val="000080"/>
                </a:solidFill>
              </a:rPr>
            </a:br>
            <a:r>
              <a:rPr lang="es-ES" sz="900" u="sng">
                <a:solidFill>
                  <a:schemeClr val="hlink"/>
                </a:solidFill>
                <a:hlinkClick r:id="rId6"/>
              </a:rPr>
              <a:t>https://www.raspberrypi.org/about/</a:t>
            </a:r>
            <a:br>
              <a:rPr lang="es-ES" sz="900" u="sng">
                <a:solidFill>
                  <a:srgbClr val="000080"/>
                </a:solidFill>
              </a:rPr>
            </a:b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s-ES" sz="900">
                <a:solidFill>
                  <a:schemeClr val="dk1"/>
                </a:solidFill>
              </a:rPr>
              <a:t>[2] Especificaciones de la Raspberry Pi 4 model B:</a:t>
            </a:r>
            <a:br>
              <a:rPr lang="es-ES" sz="900">
                <a:solidFill>
                  <a:schemeClr val="dk1"/>
                </a:solidFill>
              </a:rPr>
            </a:br>
            <a:r>
              <a:rPr lang="es-ES" sz="900" u="sng">
                <a:solidFill>
                  <a:schemeClr val="hlink"/>
                </a:solidFill>
                <a:hlinkClick r:id="rId7"/>
              </a:rPr>
              <a:t>https://www.raspberrypi.org/products/raspberry-pi-4-model-b/specifications</a:t>
            </a:r>
            <a:br>
              <a:rPr lang="es-ES" sz="900" u="sng">
                <a:solidFill>
                  <a:srgbClr val="000080"/>
                </a:solidFill>
              </a:rPr>
            </a:br>
            <a:r>
              <a:rPr lang="es-ES" sz="900" u="sng">
                <a:solidFill>
                  <a:schemeClr val="hlink"/>
                </a:solidFill>
                <a:hlinkClick r:id="rId8"/>
              </a:rPr>
              <a:t>https://datasheets.raspberrypi.org/rpi4/raspberry-pi-4-product-brief.pdf</a:t>
            </a:r>
            <a:br>
              <a:rPr lang="es-ES" sz="900" u="sng">
                <a:solidFill>
                  <a:srgbClr val="000080"/>
                </a:solidFill>
              </a:rPr>
            </a:b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s-ES" sz="900">
                <a:solidFill>
                  <a:schemeClr val="dk1"/>
                </a:solidFill>
              </a:rPr>
              <a:t>[3] ¿Qué es Elegoo?:</a:t>
            </a:r>
            <a:br>
              <a:rPr lang="es-ES" sz="900">
                <a:solidFill>
                  <a:schemeClr val="dk1"/>
                </a:solidFill>
              </a:rPr>
            </a:br>
            <a:r>
              <a:rPr lang="es-ES" sz="900" u="sng">
                <a:solidFill>
                  <a:schemeClr val="hlink"/>
                </a:solidFill>
                <a:hlinkClick r:id="rId9"/>
              </a:rPr>
              <a:t>https://www.elegoo.com/pages/about</a:t>
            </a:r>
            <a:br>
              <a:rPr lang="es-ES" sz="900" u="sng">
                <a:solidFill>
                  <a:srgbClr val="000080"/>
                </a:solidFill>
              </a:rPr>
            </a:b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s-ES" sz="900">
                <a:solidFill>
                  <a:schemeClr val="dk1"/>
                </a:solidFill>
              </a:rPr>
              <a:t>[4] Especificaciones de Elegoo Mega 2560 R3 / Arduino Mega 2560 R3:</a:t>
            </a:r>
            <a:br>
              <a:rPr lang="es-ES" sz="900">
                <a:solidFill>
                  <a:schemeClr val="dk1"/>
                </a:solidFill>
              </a:rPr>
            </a:br>
            <a:r>
              <a:rPr lang="es-ES" sz="900" u="sng">
                <a:solidFill>
                  <a:schemeClr val="hlink"/>
                </a:solidFill>
                <a:hlinkClick r:id="rId10"/>
              </a:rPr>
              <a:t>https://store.arduino.cc/arduino-mega-2560-rev3</a:t>
            </a:r>
            <a:br>
              <a:rPr lang="es-ES" sz="900">
                <a:solidFill>
                  <a:schemeClr val="dk1"/>
                </a:solidFill>
              </a:rPr>
            </a:b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s-ES" sz="900">
                <a:solidFill>
                  <a:schemeClr val="dk1"/>
                </a:solidFill>
              </a:rPr>
              <a:t>[5] Comuniación Elegoo – Raspberry Pi:</a:t>
            </a:r>
            <a:br>
              <a:rPr lang="es-ES" sz="900">
                <a:solidFill>
                  <a:schemeClr val="dk1"/>
                </a:solidFill>
              </a:rPr>
            </a:br>
            <a:r>
              <a:rPr lang="es-ES" sz="900" u="sng">
                <a:solidFill>
                  <a:schemeClr val="hlink"/>
                </a:solidFill>
                <a:hlinkClick r:id="rId11"/>
              </a:rPr>
              <a:t>https://www.arduino.cc/reference/en/language/functions/communication/serial/</a:t>
            </a:r>
            <a:br>
              <a:rPr lang="es-ES" sz="900" u="sng">
                <a:solidFill>
                  <a:schemeClr val="hlink"/>
                </a:solidFill>
              </a:rPr>
            </a:br>
            <a:r>
              <a:rPr lang="es-ES" sz="900" u="sng">
                <a:solidFill>
                  <a:schemeClr val="hlink"/>
                </a:solidFill>
                <a:hlinkClick r:id="rId12"/>
              </a:rPr>
              <a:t>https://pythonhosted.org/pyserial/</a:t>
            </a:r>
            <a:br>
              <a:rPr lang="es-ES" sz="900">
                <a:solidFill>
                  <a:srgbClr val="000080"/>
                </a:solidFill>
              </a:rPr>
            </a:b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s-ES" sz="900">
                <a:solidFill>
                  <a:schemeClr val="dk1"/>
                </a:solidFill>
              </a:rPr>
              <a:t>[6] Componentes electrónicos, periféricos y otros:</a:t>
            </a:r>
            <a:br>
              <a:rPr lang="es-ES" sz="900">
                <a:solidFill>
                  <a:schemeClr val="dk1"/>
                </a:solidFill>
              </a:rPr>
            </a:br>
            <a:r>
              <a:rPr lang="es-ES" sz="900">
                <a:solidFill>
                  <a:schemeClr val="dk1"/>
                </a:solidFill>
              </a:rPr>
              <a:t>Fitzgerald, S., Shiloh, M. (2013). Arduino Projects Book, Arduino , Torino.</a:t>
            </a:r>
            <a:br>
              <a:rPr lang="es-ES" sz="900">
                <a:solidFill>
                  <a:schemeClr val="dk1"/>
                </a:solidFill>
              </a:rPr>
            </a:br>
            <a:r>
              <a:rPr lang="es-ES" sz="900" u="sng">
                <a:solidFill>
                  <a:schemeClr val="hlink"/>
                </a:solidFill>
                <a:hlinkClick r:id="rId13"/>
              </a:rPr>
              <a:t>https://playground.arduino.cc/Code/Keypad/</a:t>
            </a:r>
            <a:br>
              <a:rPr lang="es-ES" sz="900">
                <a:solidFill>
                  <a:schemeClr val="dk1"/>
                </a:solidFill>
              </a:rPr>
            </a:b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s-ES" sz="900">
                <a:solidFill>
                  <a:schemeClr val="dk1"/>
                </a:solidFill>
              </a:rPr>
              <a:t>[7] Modelado con UML:</a:t>
            </a:r>
            <a:br>
              <a:rPr lang="es-ES" sz="900">
                <a:solidFill>
                  <a:schemeClr val="dk1"/>
                </a:solidFill>
              </a:rPr>
            </a:br>
            <a:r>
              <a:rPr lang="es-ES" sz="900">
                <a:solidFill>
                  <a:schemeClr val="dk1"/>
                </a:solidFill>
              </a:rPr>
              <a:t>Arlow, J., Neustadt, I. (2006). UML 2, Anaya Multimedia, Madrid.</a:t>
            </a:r>
            <a:br>
              <a:rPr lang="es-ES" sz="900">
                <a:solidFill>
                  <a:schemeClr val="dk1"/>
                </a:solidFill>
              </a:rPr>
            </a:br>
            <a:endParaRPr sz="900">
              <a:solidFill>
                <a:schemeClr val="dk1"/>
              </a:solidFill>
            </a:endParaRPr>
          </a:p>
          <a:p>
            <a:pPr indent="-285750" lvl="0" marL="457200" marR="0" rtl="0" algn="l">
              <a:lnSpc>
                <a:spcPct val="115000"/>
              </a:lnSpc>
              <a:spcBef>
                <a:spcPts val="0"/>
              </a:spcBef>
              <a:spcAft>
                <a:spcPts val="0"/>
              </a:spcAft>
              <a:buClr>
                <a:schemeClr val="dk1"/>
              </a:buClr>
              <a:buSzPts val="900"/>
              <a:buChar char="●"/>
            </a:pPr>
            <a:r>
              <a:rPr lang="es-ES" sz="900">
                <a:solidFill>
                  <a:schemeClr val="dk1"/>
                </a:solidFill>
              </a:rPr>
              <a:t>[8] Coste de los componentes del producto:</a:t>
            </a:r>
            <a:br>
              <a:rPr lang="es-ES" sz="900">
                <a:solidFill>
                  <a:schemeClr val="dk1"/>
                </a:solidFill>
              </a:rPr>
            </a:br>
            <a:r>
              <a:rPr lang="es-ES" sz="900" u="sng">
                <a:solidFill>
                  <a:schemeClr val="hlink"/>
                </a:solidFill>
                <a:hlinkClick r:id="rId14"/>
              </a:rPr>
              <a:t>https://www.kubii.es/215-raspberry-pi</a:t>
            </a:r>
            <a:br>
              <a:rPr lang="es-ES" sz="900">
                <a:solidFill>
                  <a:srgbClr val="000080"/>
                </a:solidFill>
              </a:rPr>
            </a:br>
            <a:r>
              <a:rPr lang="es-ES" sz="900" u="sng">
                <a:solidFill>
                  <a:schemeClr val="hlink"/>
                </a:solidFill>
              </a:rPr>
              <a:t>https://www.elegoo.com/collections/arduino-learning-sets</a:t>
            </a:r>
            <a:endParaRPr sz="900">
              <a:solidFill>
                <a:srgbClr val="00008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nvSpPr>
        <p:spPr>
          <a:xfrm>
            <a:off x="359000" y="724925"/>
            <a:ext cx="8367600" cy="1246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200"/>
              </a:spcBef>
              <a:spcAft>
                <a:spcPts val="0"/>
              </a:spcAft>
              <a:buNone/>
            </a:pPr>
            <a:r>
              <a:rPr b="1" i="1" lang="es-ES" sz="6900"/>
              <a:t>MUCHAS GRACIAS</a:t>
            </a:r>
            <a:endParaRPr i="1" sz="6900"/>
          </a:p>
        </p:txBody>
      </p:sp>
      <p:pic>
        <p:nvPicPr>
          <p:cNvPr id="111" name="Google Shape;111;p19"/>
          <p:cNvPicPr preferRelativeResize="0"/>
          <p:nvPr/>
        </p:nvPicPr>
        <p:blipFill>
          <a:blip r:embed="rId3">
            <a:alphaModFix/>
          </a:blip>
          <a:stretch>
            <a:fillRect/>
          </a:stretch>
        </p:blipFill>
        <p:spPr>
          <a:xfrm>
            <a:off x="359000" y="1820350"/>
            <a:ext cx="8367601" cy="45814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6"/>
          <p:cNvSpPr txBox="1"/>
          <p:nvPr/>
        </p:nvSpPr>
        <p:spPr>
          <a:xfrm>
            <a:off x="846900" y="116907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 name="Google Shape;29;p6"/>
          <p:cNvSpPr txBox="1"/>
          <p:nvPr/>
        </p:nvSpPr>
        <p:spPr>
          <a:xfrm>
            <a:off x="359000" y="801125"/>
            <a:ext cx="8367600" cy="516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2400" u="sng"/>
              <a:t>Índice</a:t>
            </a:r>
            <a:endParaRPr sz="2400"/>
          </a:p>
          <a:p>
            <a:pPr indent="0" lvl="0" marL="0" rtl="0" algn="l">
              <a:spcBef>
                <a:spcPts val="0"/>
              </a:spcBef>
              <a:spcAft>
                <a:spcPts val="0"/>
              </a:spcAft>
              <a:buNone/>
            </a:pPr>
            <a:r>
              <a:t/>
            </a:r>
            <a:endParaRPr/>
          </a:p>
          <a:p>
            <a:pPr indent="-342900" lvl="0" marL="457200" rtl="0" algn="l">
              <a:lnSpc>
                <a:spcPct val="135000"/>
              </a:lnSpc>
              <a:spcBef>
                <a:spcPts val="0"/>
              </a:spcBef>
              <a:spcAft>
                <a:spcPts val="0"/>
              </a:spcAft>
              <a:buSzPts val="1800"/>
              <a:buChar char="●"/>
            </a:pPr>
            <a:r>
              <a:rPr lang="es-ES" sz="1800"/>
              <a:t>Resumen.</a:t>
            </a:r>
            <a:endParaRPr sz="1800"/>
          </a:p>
          <a:p>
            <a:pPr indent="-342900" lvl="0" marL="457200" rtl="0" algn="l">
              <a:lnSpc>
                <a:spcPct val="135000"/>
              </a:lnSpc>
              <a:spcBef>
                <a:spcPts val="0"/>
              </a:spcBef>
              <a:spcAft>
                <a:spcPts val="0"/>
              </a:spcAft>
              <a:buSzPts val="1800"/>
              <a:buChar char="●"/>
            </a:pPr>
            <a:r>
              <a:rPr lang="es-ES" sz="1800"/>
              <a:t>Diseño y comunicación.</a:t>
            </a:r>
            <a:endParaRPr sz="1800"/>
          </a:p>
          <a:p>
            <a:pPr indent="-342900" lvl="1" marL="914400" rtl="0" algn="l">
              <a:lnSpc>
                <a:spcPct val="135000"/>
              </a:lnSpc>
              <a:spcBef>
                <a:spcPts val="0"/>
              </a:spcBef>
              <a:spcAft>
                <a:spcPts val="0"/>
              </a:spcAft>
              <a:buSzPts val="1800"/>
              <a:buChar char="○"/>
            </a:pPr>
            <a:r>
              <a:rPr lang="es-ES" sz="1800"/>
              <a:t>Despliegue de los sistemas.</a:t>
            </a:r>
            <a:endParaRPr sz="1800"/>
          </a:p>
          <a:p>
            <a:pPr indent="-342900" lvl="1" marL="914400" marR="0" rtl="0" algn="l">
              <a:lnSpc>
                <a:spcPct val="135000"/>
              </a:lnSpc>
              <a:spcBef>
                <a:spcPts val="0"/>
              </a:spcBef>
              <a:spcAft>
                <a:spcPts val="0"/>
              </a:spcAft>
              <a:buSzPts val="1800"/>
              <a:buChar char="○"/>
            </a:pPr>
            <a:r>
              <a:rPr lang="es-ES" sz="1800"/>
              <a:t>Comunicación entre los sistemas.</a:t>
            </a:r>
            <a:endParaRPr sz="1800"/>
          </a:p>
          <a:p>
            <a:pPr indent="-342900" lvl="1" marL="914400" marR="0" rtl="0" algn="l">
              <a:lnSpc>
                <a:spcPct val="135000"/>
              </a:lnSpc>
              <a:spcBef>
                <a:spcPts val="0"/>
              </a:spcBef>
              <a:spcAft>
                <a:spcPts val="0"/>
              </a:spcAft>
              <a:buSzPts val="1800"/>
              <a:buChar char="○"/>
            </a:pPr>
            <a:r>
              <a:rPr lang="es-ES" sz="1800"/>
              <a:t>Casos de uso.</a:t>
            </a:r>
            <a:endParaRPr sz="1800"/>
          </a:p>
          <a:p>
            <a:pPr indent="-342900" lvl="1" marL="914400" marR="0" rtl="0" algn="l">
              <a:lnSpc>
                <a:spcPct val="135000"/>
              </a:lnSpc>
              <a:spcBef>
                <a:spcPts val="0"/>
              </a:spcBef>
              <a:spcAft>
                <a:spcPts val="0"/>
              </a:spcAft>
              <a:buSzPts val="1800"/>
              <a:buChar char="○"/>
            </a:pPr>
            <a:r>
              <a:rPr lang="es-ES" sz="1800"/>
              <a:t>Arquitectura software: Raspberry Pi.</a:t>
            </a:r>
            <a:endParaRPr sz="1800"/>
          </a:p>
          <a:p>
            <a:pPr indent="-342900" lvl="1" marL="914400" marR="0" rtl="0" algn="l">
              <a:lnSpc>
                <a:spcPct val="135000"/>
              </a:lnSpc>
              <a:spcBef>
                <a:spcPts val="0"/>
              </a:spcBef>
              <a:spcAft>
                <a:spcPts val="0"/>
              </a:spcAft>
              <a:buSzPts val="1800"/>
              <a:buChar char="○"/>
            </a:pPr>
            <a:r>
              <a:rPr lang="es-ES" sz="1800"/>
              <a:t>Arquitectura software: Elegoo Mega.</a:t>
            </a:r>
            <a:endParaRPr sz="1800"/>
          </a:p>
          <a:p>
            <a:pPr indent="-342900" lvl="1" marL="914400" marR="0" rtl="0" algn="l">
              <a:lnSpc>
                <a:spcPct val="135000"/>
              </a:lnSpc>
              <a:spcBef>
                <a:spcPts val="0"/>
              </a:spcBef>
              <a:spcAft>
                <a:spcPts val="0"/>
              </a:spcAft>
              <a:buSzPts val="1800"/>
              <a:buChar char="○"/>
            </a:pPr>
            <a:r>
              <a:rPr lang="es-ES" sz="1800"/>
              <a:t>Comportamiento del juego.</a:t>
            </a:r>
            <a:endParaRPr sz="1800"/>
          </a:p>
          <a:p>
            <a:pPr indent="-342900" lvl="0" marL="457200" rtl="0" algn="l">
              <a:lnSpc>
                <a:spcPct val="135000"/>
              </a:lnSpc>
              <a:spcBef>
                <a:spcPts val="0"/>
              </a:spcBef>
              <a:spcAft>
                <a:spcPts val="0"/>
              </a:spcAft>
              <a:buSzPts val="1800"/>
              <a:buChar char="●"/>
            </a:pPr>
            <a:r>
              <a:rPr lang="es-ES" sz="1800">
                <a:solidFill>
                  <a:schemeClr val="dk1"/>
                </a:solidFill>
              </a:rPr>
              <a:t>Sistema de entretenimiento </a:t>
            </a:r>
            <a:r>
              <a:rPr i="1" lang="es-ES" sz="1800">
                <a:solidFill>
                  <a:schemeClr val="dk1"/>
                </a:solidFill>
              </a:rPr>
              <a:t>Mastermind</a:t>
            </a:r>
            <a:r>
              <a:rPr lang="es-ES" sz="1800">
                <a:solidFill>
                  <a:schemeClr val="dk1"/>
                </a:solidFill>
              </a:rPr>
              <a:t>.</a:t>
            </a:r>
            <a:endParaRPr sz="1800"/>
          </a:p>
          <a:p>
            <a:pPr indent="-342900" lvl="0" marL="457200" marR="0" rtl="0" algn="l">
              <a:lnSpc>
                <a:spcPct val="135000"/>
              </a:lnSpc>
              <a:spcBef>
                <a:spcPts val="0"/>
              </a:spcBef>
              <a:spcAft>
                <a:spcPts val="0"/>
              </a:spcAft>
              <a:buSzPts val="1800"/>
              <a:buChar char="●"/>
            </a:pPr>
            <a:r>
              <a:rPr lang="es-ES" sz="1800"/>
              <a:t>Conclusiones.</a:t>
            </a:r>
            <a:endParaRPr sz="1800"/>
          </a:p>
          <a:p>
            <a:pPr indent="-342900" lvl="0" marL="457200" marR="0" rtl="0" algn="l">
              <a:lnSpc>
                <a:spcPct val="135000"/>
              </a:lnSpc>
              <a:spcBef>
                <a:spcPts val="0"/>
              </a:spcBef>
              <a:spcAft>
                <a:spcPts val="0"/>
              </a:spcAft>
              <a:buSzPts val="1800"/>
              <a:buChar char="●"/>
            </a:pPr>
            <a:r>
              <a:rPr lang="es-ES" sz="1800"/>
              <a:t>Trabajo futuro.</a:t>
            </a:r>
            <a:endParaRPr sz="1800"/>
          </a:p>
          <a:p>
            <a:pPr indent="-342900" lvl="0" marL="457200" marR="0" rtl="0" algn="l">
              <a:lnSpc>
                <a:spcPct val="135000"/>
              </a:lnSpc>
              <a:spcBef>
                <a:spcPts val="0"/>
              </a:spcBef>
              <a:spcAft>
                <a:spcPts val="0"/>
              </a:spcAft>
              <a:buSzPts val="1800"/>
              <a:buChar char="●"/>
            </a:pPr>
            <a:r>
              <a:rPr lang="es-ES" sz="1800"/>
              <a:t>Referencias.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7"/>
          <p:cNvSpPr txBox="1"/>
          <p:nvPr/>
        </p:nvSpPr>
        <p:spPr>
          <a:xfrm>
            <a:off x="359000" y="724925"/>
            <a:ext cx="8367600" cy="564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None/>
            </a:pPr>
            <a:r>
              <a:rPr b="1" lang="es-ES" sz="2400" u="sng"/>
              <a:t>Resumen</a:t>
            </a:r>
            <a:endParaRPr>
              <a:solidFill>
                <a:schemeClr val="dk1"/>
              </a:solidFill>
            </a:endParaRPr>
          </a:p>
          <a:p>
            <a:pPr indent="0" lvl="0" marL="0" marR="0" rtl="0" algn="l">
              <a:lnSpc>
                <a:spcPct val="100000"/>
              </a:lnSpc>
              <a:spcBef>
                <a:spcPts val="1200"/>
              </a:spcBef>
              <a:spcAft>
                <a:spcPts val="0"/>
              </a:spcAft>
              <a:buNone/>
            </a:pPr>
            <a:r>
              <a:rPr lang="es-ES">
                <a:solidFill>
                  <a:schemeClr val="dk1"/>
                </a:solidFill>
              </a:rPr>
              <a:t>El presente proyecto consiste en la elaboración de una versión electrónica de un clásico de los juegos de mesa, </a:t>
            </a:r>
            <a:r>
              <a:rPr i="1" lang="es-ES">
                <a:solidFill>
                  <a:schemeClr val="dk1"/>
                </a:solidFill>
              </a:rPr>
              <a:t>Mastermind</a:t>
            </a:r>
            <a:r>
              <a:rPr lang="es-ES">
                <a:solidFill>
                  <a:schemeClr val="dk1"/>
                </a:solidFill>
              </a:rPr>
              <a:t>. Un juego de lógica que enfrenta a dos jugadores, un jugador “codificador”, que propone un código secreto, y un jugador “decodificador”, que tratará de averiguar dicho código. </a:t>
            </a:r>
            <a:endParaRPr>
              <a:solidFill>
                <a:schemeClr val="dk1"/>
              </a:solidFill>
            </a:endParaRPr>
          </a:p>
          <a:p>
            <a:pPr indent="0" lvl="0" marL="0" marR="0" rtl="0" algn="l">
              <a:lnSpc>
                <a:spcPct val="100000"/>
              </a:lnSpc>
              <a:spcBef>
                <a:spcPts val="1200"/>
              </a:spcBef>
              <a:spcAft>
                <a:spcPts val="0"/>
              </a:spcAft>
              <a:buNone/>
            </a:pPr>
            <a:r>
              <a:rPr lang="es-ES">
                <a:solidFill>
                  <a:schemeClr val="dk1"/>
                </a:solidFill>
              </a:rPr>
              <a:t>El resultado ha sido la elaboración de un sistema de entretenimiento compuesto por los SED:</a:t>
            </a:r>
            <a:endParaRPr>
              <a:solidFill>
                <a:schemeClr val="dk1"/>
              </a:solidFill>
            </a:endParaRPr>
          </a:p>
          <a:p>
            <a:pPr indent="-317500" lvl="0" marL="457200" rtl="0" algn="l">
              <a:spcBef>
                <a:spcPts val="1200"/>
              </a:spcBef>
              <a:spcAft>
                <a:spcPts val="0"/>
              </a:spcAft>
              <a:buClr>
                <a:schemeClr val="dk1"/>
              </a:buClr>
              <a:buSzPts val="1400"/>
              <a:buChar char="●"/>
            </a:pPr>
            <a:r>
              <a:rPr lang="es-ES">
                <a:solidFill>
                  <a:schemeClr val="dk1"/>
                </a:solidFill>
              </a:rPr>
              <a:t>Raspberry Pi 4 model B (computador):</a:t>
            </a:r>
            <a:br>
              <a:rPr lang="es-ES">
                <a:solidFill>
                  <a:schemeClr val="dk1"/>
                </a:solidFill>
              </a:rPr>
            </a:br>
            <a:endParaRPr>
              <a:solidFill>
                <a:schemeClr val="dk1"/>
              </a:solidFill>
            </a:endParaRPr>
          </a:p>
          <a:p>
            <a:pPr indent="-317500" lvl="1" marL="914400" rtl="0" algn="l">
              <a:spcBef>
                <a:spcPts val="0"/>
              </a:spcBef>
              <a:spcAft>
                <a:spcPts val="0"/>
              </a:spcAft>
              <a:buClr>
                <a:schemeClr val="dk1"/>
              </a:buClr>
              <a:buSzPts val="1400"/>
              <a:buChar char="○"/>
            </a:pPr>
            <a:r>
              <a:rPr lang="es-ES">
                <a:solidFill>
                  <a:schemeClr val="dk1"/>
                </a:solidFill>
              </a:rPr>
              <a:t>Sistema con el que interactúa el jugador “codificador”.</a:t>
            </a:r>
            <a:br>
              <a:rPr lang="es-ES">
                <a:solidFill>
                  <a:schemeClr val="dk1"/>
                </a:solidFill>
              </a:rPr>
            </a:br>
            <a:r>
              <a:rPr lang="es-ES">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lang="es-ES">
                <a:solidFill>
                  <a:schemeClr val="dk1"/>
                </a:solidFill>
              </a:rPr>
              <a:t>Incluye una aplicación hecha en Python para jugar y … </a:t>
            </a:r>
            <a:br>
              <a:rPr lang="es-ES">
                <a:solidFill>
                  <a:schemeClr val="dk1"/>
                </a:solidFill>
              </a:rPr>
            </a:br>
            <a:endParaRPr>
              <a:solidFill>
                <a:schemeClr val="dk1"/>
              </a:solidFill>
            </a:endParaRPr>
          </a:p>
          <a:p>
            <a:pPr indent="-317500" lvl="2" marL="1371600" rtl="0" algn="l">
              <a:spcBef>
                <a:spcPts val="0"/>
              </a:spcBef>
              <a:spcAft>
                <a:spcPts val="0"/>
              </a:spcAft>
              <a:buClr>
                <a:schemeClr val="dk1"/>
              </a:buClr>
              <a:buSzPts val="1400"/>
              <a:buChar char="■"/>
            </a:pPr>
            <a:r>
              <a:rPr lang="es-ES">
                <a:solidFill>
                  <a:schemeClr val="dk1"/>
                </a:solidFill>
              </a:rPr>
              <a:t>Proporcionar una ayuda a los usuarios.</a:t>
            </a:r>
            <a:endParaRPr>
              <a:solidFill>
                <a:schemeClr val="dk1"/>
              </a:solidFill>
            </a:endParaRPr>
          </a:p>
          <a:p>
            <a:pPr indent="-317500" lvl="2" marL="1371600" rtl="0" algn="l">
              <a:spcBef>
                <a:spcPts val="0"/>
              </a:spcBef>
              <a:spcAft>
                <a:spcPts val="0"/>
              </a:spcAft>
              <a:buClr>
                <a:schemeClr val="dk1"/>
              </a:buClr>
              <a:buSzPts val="1400"/>
              <a:buChar char="■"/>
            </a:pPr>
            <a:r>
              <a:rPr lang="es-ES">
                <a:solidFill>
                  <a:schemeClr val="dk1"/>
                </a:solidFill>
              </a:rPr>
              <a:t>Ajustar la configuración de las partidas. </a:t>
            </a:r>
            <a:endParaRPr>
              <a:solidFill>
                <a:schemeClr val="dk1"/>
              </a:solidFill>
            </a:endParaRPr>
          </a:p>
          <a:p>
            <a:pPr indent="-317500" lvl="2" marL="1371600" rtl="0" algn="l">
              <a:spcBef>
                <a:spcPts val="0"/>
              </a:spcBef>
              <a:spcAft>
                <a:spcPts val="0"/>
              </a:spcAft>
              <a:buClr>
                <a:schemeClr val="dk1"/>
              </a:buClr>
              <a:buSzPts val="1400"/>
              <a:buChar char="■"/>
            </a:pPr>
            <a:r>
              <a:rPr lang="es-ES">
                <a:solidFill>
                  <a:schemeClr val="dk1"/>
                </a:solidFill>
              </a:rPr>
              <a:t>Restaurar una partida incompleta.</a:t>
            </a:r>
            <a:br>
              <a:rPr lang="es-ES">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s-ES">
                <a:solidFill>
                  <a:schemeClr val="dk1"/>
                </a:solidFill>
              </a:rPr>
              <a:t>Elegoo Mega (microcontrolador):</a:t>
            </a:r>
            <a:br>
              <a:rPr lang="es-ES">
                <a:solidFill>
                  <a:schemeClr val="dk1"/>
                </a:solidFill>
              </a:rPr>
            </a:br>
            <a:endParaRPr>
              <a:solidFill>
                <a:schemeClr val="dk1"/>
              </a:solidFill>
            </a:endParaRPr>
          </a:p>
          <a:p>
            <a:pPr indent="-317500" lvl="1" marL="914400" rtl="0" algn="l">
              <a:spcBef>
                <a:spcPts val="0"/>
              </a:spcBef>
              <a:spcAft>
                <a:spcPts val="0"/>
              </a:spcAft>
              <a:buClr>
                <a:schemeClr val="dk1"/>
              </a:buClr>
              <a:buSzPts val="1400"/>
              <a:buChar char="○"/>
            </a:pPr>
            <a:r>
              <a:rPr lang="es-ES">
                <a:solidFill>
                  <a:schemeClr val="dk1"/>
                </a:solidFill>
              </a:rPr>
              <a:t>Sistema con el que interactúa el jugador “decodificador”.</a:t>
            </a:r>
            <a:br>
              <a:rPr lang="es-ES">
                <a:solidFill>
                  <a:schemeClr val="dk1"/>
                </a:solidFill>
              </a:rPr>
            </a:br>
            <a:endParaRPr>
              <a:solidFill>
                <a:schemeClr val="dk1"/>
              </a:solidFill>
            </a:endParaRPr>
          </a:p>
          <a:p>
            <a:pPr indent="-317500" lvl="1" marL="914400" rtl="0" algn="l">
              <a:spcBef>
                <a:spcPts val="0"/>
              </a:spcBef>
              <a:spcAft>
                <a:spcPts val="0"/>
              </a:spcAft>
              <a:buClr>
                <a:schemeClr val="dk1"/>
              </a:buClr>
              <a:buSzPts val="1400"/>
              <a:buChar char="○"/>
            </a:pPr>
            <a:r>
              <a:rPr lang="es-ES">
                <a:solidFill>
                  <a:schemeClr val="dk1"/>
                </a:solidFill>
              </a:rPr>
              <a:t>La lógica del juego, la e/s y la comunicación está implementada con C++. </a:t>
            </a:r>
            <a:br>
              <a:rPr lang="es-ES">
                <a:solidFill>
                  <a:schemeClr val="dk1"/>
                </a:solidFill>
              </a:rPr>
            </a:br>
            <a:endParaRPr sz="1100">
              <a:solidFill>
                <a:schemeClr val="dk1"/>
              </a:solidFill>
            </a:endParaRPr>
          </a:p>
          <a:p>
            <a:pPr indent="0" lvl="0" marL="0" rtl="0" algn="l">
              <a:spcBef>
                <a:spcPts val="1200"/>
              </a:spcBef>
              <a:spcAft>
                <a:spcPts val="0"/>
              </a:spcAft>
              <a:buNone/>
            </a:pPr>
            <a:r>
              <a:rPr lang="es-ES">
                <a:solidFill>
                  <a:schemeClr val="dk1"/>
                </a:solidFill>
              </a:rPr>
              <a:t>Los sistemas se comunicará bidireccionalmente a través del puerto serie y juntos forman un todo.</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8"/>
          <p:cNvSpPr txBox="1"/>
          <p:nvPr/>
        </p:nvSpPr>
        <p:spPr>
          <a:xfrm>
            <a:off x="359000" y="724925"/>
            <a:ext cx="83676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2400" u="sng"/>
              <a:t>Diseño y comunicación de los sistemas</a:t>
            </a:r>
            <a:endParaRPr sz="1800"/>
          </a:p>
        </p:txBody>
      </p:sp>
      <p:pic>
        <p:nvPicPr>
          <p:cNvPr id="40" name="Google Shape;40;p8"/>
          <p:cNvPicPr preferRelativeResize="0"/>
          <p:nvPr/>
        </p:nvPicPr>
        <p:blipFill>
          <a:blip r:embed="rId3">
            <a:alphaModFix/>
          </a:blip>
          <a:stretch>
            <a:fillRect/>
          </a:stretch>
        </p:blipFill>
        <p:spPr>
          <a:xfrm>
            <a:off x="529825" y="1279025"/>
            <a:ext cx="8196775" cy="510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9"/>
          <p:cNvSpPr txBox="1"/>
          <p:nvPr/>
        </p:nvSpPr>
        <p:spPr>
          <a:xfrm>
            <a:off x="359000" y="724925"/>
            <a:ext cx="83676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1800" u="sng"/>
              <a:t>Despliegue de los sistemas</a:t>
            </a:r>
            <a:endParaRPr sz="1800"/>
          </a:p>
        </p:txBody>
      </p:sp>
      <p:sp>
        <p:nvSpPr>
          <p:cNvPr id="46" name="Google Shape;46;p9"/>
          <p:cNvSpPr txBox="1"/>
          <p:nvPr/>
        </p:nvSpPr>
        <p:spPr>
          <a:xfrm>
            <a:off x="533900" y="1186625"/>
            <a:ext cx="8367600" cy="615600"/>
          </a:xfrm>
          <a:prstGeom prst="rect">
            <a:avLst/>
          </a:prstGeom>
          <a:noFill/>
          <a:ln>
            <a:noFill/>
          </a:ln>
        </p:spPr>
        <p:txBody>
          <a:bodyPr anchorCtr="0" anchor="t" bIns="91425" lIns="91425" spcFirstLastPara="1" rIns="91425" wrap="square" tIns="91425">
            <a:spAutoFit/>
          </a:bodyPr>
          <a:lstStyle/>
          <a:p>
            <a:pPr indent="0" lvl="0" marL="0" rtl="0" algn="just">
              <a:spcBef>
                <a:spcPts val="1200"/>
              </a:spcBef>
              <a:spcAft>
                <a:spcPts val="0"/>
              </a:spcAft>
              <a:buNone/>
            </a:pPr>
            <a:r>
              <a:rPr lang="es-ES">
                <a:solidFill>
                  <a:schemeClr val="dk1"/>
                </a:solidFill>
              </a:rPr>
              <a:t>El siguiente diagrama muestra cómo se distribuyen y comunican los nodos físicos, así como el software que emplea cada uno.</a:t>
            </a:r>
            <a:endParaRPr>
              <a:solidFill>
                <a:schemeClr val="dk1"/>
              </a:solidFill>
            </a:endParaRPr>
          </a:p>
        </p:txBody>
      </p:sp>
      <p:pic>
        <p:nvPicPr>
          <p:cNvPr id="47" name="Google Shape;47;p9"/>
          <p:cNvPicPr preferRelativeResize="0"/>
          <p:nvPr/>
        </p:nvPicPr>
        <p:blipFill>
          <a:blip r:embed="rId3">
            <a:alphaModFix/>
          </a:blip>
          <a:stretch>
            <a:fillRect/>
          </a:stretch>
        </p:blipFill>
        <p:spPr>
          <a:xfrm>
            <a:off x="533900" y="1853350"/>
            <a:ext cx="8367600" cy="31505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0"/>
          <p:cNvSpPr txBox="1"/>
          <p:nvPr/>
        </p:nvSpPr>
        <p:spPr>
          <a:xfrm>
            <a:off x="359000" y="724925"/>
            <a:ext cx="83676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1800" u="sng"/>
              <a:t>Comunicación</a:t>
            </a:r>
            <a:r>
              <a:rPr b="1" lang="es-ES" sz="1800" u="sng"/>
              <a:t> entre los sistemas</a:t>
            </a:r>
            <a:endParaRPr sz="1800"/>
          </a:p>
        </p:txBody>
      </p:sp>
      <p:sp>
        <p:nvSpPr>
          <p:cNvPr id="53" name="Google Shape;53;p10"/>
          <p:cNvSpPr txBox="1"/>
          <p:nvPr/>
        </p:nvSpPr>
        <p:spPr>
          <a:xfrm>
            <a:off x="570750" y="1126625"/>
            <a:ext cx="81558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a:solidFill>
                  <a:schemeClr val="dk1"/>
                </a:solidFill>
              </a:rPr>
              <a:t>S</a:t>
            </a:r>
            <a:r>
              <a:rPr lang="es-ES">
                <a:solidFill>
                  <a:schemeClr val="dk1"/>
                </a:solidFill>
              </a:rPr>
              <a:t>e ha optado por utilizar los interfaces USB de los dispositivos, ya que estos nos permiten disponer de un un puerto serie virtual que sirve tanto para comunicar Raspberry Pi con Elegoo, como para poder proporcionarle a este último su alimentación.</a:t>
            </a:r>
            <a:endParaRPr>
              <a:solidFill>
                <a:schemeClr val="dk1"/>
              </a:solidFill>
            </a:endParaRPr>
          </a:p>
        </p:txBody>
      </p:sp>
      <p:sp>
        <p:nvSpPr>
          <p:cNvPr id="54" name="Google Shape;54;p10"/>
          <p:cNvSpPr txBox="1"/>
          <p:nvPr/>
        </p:nvSpPr>
        <p:spPr>
          <a:xfrm>
            <a:off x="570750" y="1957925"/>
            <a:ext cx="2927400" cy="29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100"/>
              <a:t>	 	 	 	</a:t>
            </a:r>
            <a:endParaRPr sz="1100"/>
          </a:p>
          <a:p>
            <a:pPr indent="0" lvl="0" marL="0" rtl="0" algn="just">
              <a:spcBef>
                <a:spcPts val="0"/>
              </a:spcBef>
              <a:spcAft>
                <a:spcPts val="0"/>
              </a:spcAft>
              <a:buNone/>
            </a:pPr>
            <a:r>
              <a:rPr lang="es-ES">
                <a:solidFill>
                  <a:schemeClr val="dk1"/>
                </a:solidFill>
              </a:rPr>
              <a:t>Para que ambos se comuniquen a través del puerto serie, han sido configurados de igual forma para codificar y decodificar los datos que son transmitidos de forma correcta</a:t>
            </a:r>
            <a:r>
              <a:rPr lang="es-ES"/>
              <a:t>.</a:t>
            </a:r>
            <a:r>
              <a:rPr lang="es-ES"/>
              <a:t> Dicha configuración es la siguiente:</a:t>
            </a:r>
            <a:endParaRPr sz="1100"/>
          </a:p>
          <a:p>
            <a:pPr indent="-298450" lvl="0" marL="457200" rtl="0" algn="l">
              <a:lnSpc>
                <a:spcPct val="115000"/>
              </a:lnSpc>
              <a:spcBef>
                <a:spcPts val="1200"/>
              </a:spcBef>
              <a:spcAft>
                <a:spcPts val="0"/>
              </a:spcAft>
              <a:buSzPts val="1100"/>
              <a:buChar char="●"/>
            </a:pPr>
            <a:r>
              <a:rPr lang="es-ES"/>
              <a:t>Velocidad: 9600 (</a:t>
            </a:r>
            <a:r>
              <a:rPr lang="es-ES"/>
              <a:t>baudios</a:t>
            </a:r>
            <a:r>
              <a:rPr lang="es-ES"/>
              <a:t>).</a:t>
            </a:r>
            <a:endParaRPr sz="1100"/>
          </a:p>
          <a:p>
            <a:pPr indent="-298450" lvl="0" marL="457200" rtl="0" algn="l">
              <a:lnSpc>
                <a:spcPct val="115000"/>
              </a:lnSpc>
              <a:spcBef>
                <a:spcPts val="0"/>
              </a:spcBef>
              <a:spcAft>
                <a:spcPts val="0"/>
              </a:spcAft>
              <a:buSzPts val="1100"/>
              <a:buChar char="●"/>
            </a:pPr>
            <a:r>
              <a:rPr lang="es-ES"/>
              <a:t>N.º Bits de datos: 8 (1 byte ).</a:t>
            </a:r>
            <a:endParaRPr sz="1100"/>
          </a:p>
          <a:p>
            <a:pPr indent="-298450" lvl="0" marL="457200" rtl="0" algn="l">
              <a:lnSpc>
                <a:spcPct val="115000"/>
              </a:lnSpc>
              <a:spcBef>
                <a:spcPts val="0"/>
              </a:spcBef>
              <a:spcAft>
                <a:spcPts val="0"/>
              </a:spcAft>
              <a:buSzPts val="1100"/>
              <a:buChar char="●"/>
            </a:pPr>
            <a:r>
              <a:rPr lang="es-ES"/>
              <a:t>N.º Bits de paridad: no.</a:t>
            </a:r>
            <a:endParaRPr sz="1100"/>
          </a:p>
          <a:p>
            <a:pPr indent="-298450" lvl="0" marL="457200" rtl="0" algn="l">
              <a:lnSpc>
                <a:spcPct val="115000"/>
              </a:lnSpc>
              <a:spcBef>
                <a:spcPts val="0"/>
              </a:spcBef>
              <a:spcAft>
                <a:spcPts val="0"/>
              </a:spcAft>
              <a:buSzPts val="1100"/>
              <a:buChar char="●"/>
            </a:pPr>
            <a:r>
              <a:rPr lang="es-ES"/>
              <a:t>N.º Bits de parada: 1.</a:t>
            </a:r>
            <a:endParaRPr sz="1100"/>
          </a:p>
          <a:p>
            <a:pPr indent="-298450" lvl="0" marL="457200" rtl="0" algn="l">
              <a:lnSpc>
                <a:spcPct val="115000"/>
              </a:lnSpc>
              <a:spcBef>
                <a:spcPts val="0"/>
              </a:spcBef>
              <a:spcAft>
                <a:spcPts val="0"/>
              </a:spcAft>
              <a:buSzPts val="1100"/>
              <a:buChar char="●"/>
            </a:pPr>
            <a:r>
              <a:rPr lang="es-ES"/>
              <a:t>N.º Bits de inicio: 1.</a:t>
            </a:r>
            <a:endParaRPr sz="1100"/>
          </a:p>
        </p:txBody>
      </p:sp>
      <p:pic>
        <p:nvPicPr>
          <p:cNvPr id="55" name="Google Shape;55;p10"/>
          <p:cNvPicPr preferRelativeResize="0"/>
          <p:nvPr/>
        </p:nvPicPr>
        <p:blipFill>
          <a:blip r:embed="rId3">
            <a:alphaModFix/>
          </a:blip>
          <a:stretch>
            <a:fillRect/>
          </a:stretch>
        </p:blipFill>
        <p:spPr>
          <a:xfrm>
            <a:off x="570750" y="5032575"/>
            <a:ext cx="3236476" cy="779075"/>
          </a:xfrm>
          <a:prstGeom prst="rect">
            <a:avLst/>
          </a:prstGeom>
          <a:noFill/>
          <a:ln>
            <a:noFill/>
          </a:ln>
        </p:spPr>
      </p:pic>
      <p:sp>
        <p:nvSpPr>
          <p:cNvPr id="56" name="Google Shape;56;p10"/>
          <p:cNvSpPr txBox="1"/>
          <p:nvPr/>
        </p:nvSpPr>
        <p:spPr>
          <a:xfrm>
            <a:off x="3807225" y="1957925"/>
            <a:ext cx="48327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ES">
                <a:solidFill>
                  <a:schemeClr val="dk1"/>
                </a:solidFill>
              </a:rPr>
              <a:t>El cable a través del cual tiene lugar la comunicación es un cable USB tipo A-B, estando el extremo del standard A conectado al puerto USB de la Raspberry Pi, y el standard B conectado al puerto de Elegoo.</a:t>
            </a:r>
            <a:endParaRPr>
              <a:solidFill>
                <a:schemeClr val="dk1"/>
              </a:solidFill>
            </a:endParaRPr>
          </a:p>
        </p:txBody>
      </p:sp>
      <p:pic>
        <p:nvPicPr>
          <p:cNvPr id="57" name="Google Shape;57;p10"/>
          <p:cNvPicPr preferRelativeResize="0"/>
          <p:nvPr/>
        </p:nvPicPr>
        <p:blipFill>
          <a:blip r:embed="rId4">
            <a:alphaModFix/>
          </a:blip>
          <a:stretch>
            <a:fillRect/>
          </a:stretch>
        </p:blipFill>
        <p:spPr>
          <a:xfrm>
            <a:off x="4212562" y="3143825"/>
            <a:ext cx="4132476" cy="236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1"/>
          <p:cNvSpPr txBox="1"/>
          <p:nvPr/>
        </p:nvSpPr>
        <p:spPr>
          <a:xfrm>
            <a:off x="359000" y="724925"/>
            <a:ext cx="83676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1800" u="sng"/>
              <a:t>Casos de uso</a:t>
            </a:r>
            <a:endParaRPr sz="1800"/>
          </a:p>
        </p:txBody>
      </p:sp>
      <p:pic>
        <p:nvPicPr>
          <p:cNvPr id="63" name="Google Shape;63;p11"/>
          <p:cNvPicPr preferRelativeResize="0"/>
          <p:nvPr/>
        </p:nvPicPr>
        <p:blipFill>
          <a:blip r:embed="rId3">
            <a:alphaModFix/>
          </a:blip>
          <a:stretch>
            <a:fillRect/>
          </a:stretch>
        </p:blipFill>
        <p:spPr>
          <a:xfrm>
            <a:off x="968100" y="1411775"/>
            <a:ext cx="5282351" cy="5027500"/>
          </a:xfrm>
          <a:prstGeom prst="rect">
            <a:avLst/>
          </a:prstGeom>
          <a:noFill/>
          <a:ln>
            <a:noFill/>
          </a:ln>
        </p:spPr>
      </p:pic>
      <p:sp>
        <p:nvSpPr>
          <p:cNvPr id="64" name="Google Shape;64;p11"/>
          <p:cNvSpPr txBox="1"/>
          <p:nvPr/>
        </p:nvSpPr>
        <p:spPr>
          <a:xfrm>
            <a:off x="658225" y="1087775"/>
            <a:ext cx="74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dk1"/>
                </a:solidFill>
              </a:rPr>
              <a:t>El</a:t>
            </a:r>
            <a:r>
              <a:rPr lang="es-ES">
                <a:solidFill>
                  <a:schemeClr val="dk1"/>
                </a:solidFill>
              </a:rPr>
              <a:t> siguiente diagrama sirve para representar </a:t>
            </a:r>
            <a:r>
              <a:rPr lang="es-ES">
                <a:solidFill>
                  <a:schemeClr val="dk1"/>
                </a:solidFill>
              </a:rPr>
              <a:t>cómo</a:t>
            </a:r>
            <a:r>
              <a:rPr lang="es-ES">
                <a:solidFill>
                  <a:schemeClr val="dk1"/>
                </a:solidFill>
              </a:rPr>
              <a:t> </a:t>
            </a:r>
            <a:r>
              <a:rPr lang="es-ES">
                <a:solidFill>
                  <a:schemeClr val="dk1"/>
                </a:solidFill>
              </a:rPr>
              <a:t>interactúan</a:t>
            </a:r>
            <a:r>
              <a:rPr lang="es-ES">
                <a:solidFill>
                  <a:schemeClr val="dk1"/>
                </a:solidFill>
              </a:rPr>
              <a:t> los usuarios con el sistema.</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nvSpPr>
        <p:spPr>
          <a:xfrm>
            <a:off x="359000" y="724925"/>
            <a:ext cx="83676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1800" u="sng"/>
              <a:t>Arquitectura software: Raspberry Pi</a:t>
            </a:r>
            <a:endParaRPr sz="1800"/>
          </a:p>
        </p:txBody>
      </p:sp>
      <p:pic>
        <p:nvPicPr>
          <p:cNvPr id="70" name="Google Shape;70;p12"/>
          <p:cNvPicPr preferRelativeResize="0"/>
          <p:nvPr/>
        </p:nvPicPr>
        <p:blipFill>
          <a:blip r:embed="rId3">
            <a:alphaModFix/>
          </a:blip>
          <a:stretch>
            <a:fillRect/>
          </a:stretch>
        </p:blipFill>
        <p:spPr>
          <a:xfrm>
            <a:off x="529800" y="1106700"/>
            <a:ext cx="4533150" cy="5378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nvSpPr>
        <p:spPr>
          <a:xfrm>
            <a:off x="359000" y="724925"/>
            <a:ext cx="83676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200"/>
              </a:spcBef>
              <a:spcAft>
                <a:spcPts val="0"/>
              </a:spcAft>
              <a:buNone/>
            </a:pPr>
            <a:r>
              <a:rPr b="1" lang="es-ES" sz="1800" u="sng"/>
              <a:t>Arquitectura software: Elegoo Mega</a:t>
            </a:r>
            <a:endParaRPr sz="1800"/>
          </a:p>
        </p:txBody>
      </p:sp>
      <p:pic>
        <p:nvPicPr>
          <p:cNvPr id="76" name="Google Shape;76;p13"/>
          <p:cNvPicPr preferRelativeResize="0"/>
          <p:nvPr/>
        </p:nvPicPr>
        <p:blipFill>
          <a:blip r:embed="rId3">
            <a:alphaModFix/>
          </a:blip>
          <a:stretch>
            <a:fillRect/>
          </a:stretch>
        </p:blipFill>
        <p:spPr>
          <a:xfrm>
            <a:off x="481250" y="1125075"/>
            <a:ext cx="6795825" cy="5364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